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</p:sldIdLst>
  <p:sldSz cx="9144000" cy="5143500"/>
  <p:notesSz cx="6858000" cy="9144000"/>
  <p:embeddedFontLst>
    <p:embeddedFont>
      <p:font typeface="Basic" panose="02010503040500020004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6" name="Google Shape;226;p1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2" name="Google Shape;232;p13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14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p15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p16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" name="Google Shape;271;p17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78" name="Google Shape;278;p1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86" name="Google Shape;286;p1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93" name="Google Shape;293;p2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03" name="Google Shape;303;p2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3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2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" name="Google Shape;321;p23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" name="Google Shape;328;p24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25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" name="Google Shape;342;p26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27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56" name="Google Shape;356;p2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73" name="Google Shape;373;p2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0" name="Google Shape;390;p30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4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p5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7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8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9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2" name="Google Shape;212;p10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1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1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3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63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6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4"/>
          <p:cNvSpPr txBox="1"/>
          <p:nvPr>
            <p:ph type="title"/>
          </p:nvPr>
        </p:nvSpPr>
        <p:spPr>
          <a:xfrm>
            <a:off x="628650" y="54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64"/>
          <p:cNvSpPr txBox="1"/>
          <p:nvPr>
            <p:ph type="body" idx="1"/>
          </p:nvPr>
        </p:nvSpPr>
        <p:spPr>
          <a:xfrm>
            <a:off x="628650" y="1642056"/>
            <a:ext cx="7886700" cy="28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94A8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94A8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94A8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94A8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64"/>
          <p:cNvSpPr txBox="1"/>
          <p:nvPr>
            <p:ph type="dt" idx="10"/>
          </p:nvPr>
        </p:nvSpPr>
        <p:spPr>
          <a:xfrm>
            <a:off x="628650" y="10239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" name="Google Shape;51;p64"/>
          <p:cNvSpPr txBox="1"/>
          <p:nvPr>
            <p:ph type="ftr" idx="11"/>
          </p:nvPr>
        </p:nvSpPr>
        <p:spPr>
          <a:xfrm>
            <a:off x="628650" y="4767263"/>
            <a:ext cx="2588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64"/>
          <p:cNvSpPr txBox="1"/>
          <p:nvPr>
            <p:ph type="sldNum" idx="12"/>
          </p:nvPr>
        </p:nvSpPr>
        <p:spPr>
          <a:xfrm>
            <a:off x="8672600" y="2434826"/>
            <a:ext cx="47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3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53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53"/>
          <p:cNvSpPr txBox="1"/>
          <p:nvPr>
            <p:ph type="dt" idx="10"/>
          </p:nvPr>
        </p:nvSpPr>
        <p:spPr>
          <a:xfrm>
            <a:off x="628650" y="10239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53"/>
          <p:cNvSpPr txBox="1"/>
          <p:nvPr>
            <p:ph type="ftr" idx="11"/>
          </p:nvPr>
        </p:nvSpPr>
        <p:spPr>
          <a:xfrm>
            <a:off x="628650" y="4767263"/>
            <a:ext cx="25879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53"/>
          <p:cNvSpPr txBox="1"/>
          <p:nvPr>
            <p:ph type="sldNum" idx="12"/>
          </p:nvPr>
        </p:nvSpPr>
        <p:spPr>
          <a:xfrm>
            <a:off x="8672600" y="2434826"/>
            <a:ext cx="471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54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5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3900"/>
              <a:buFont typeface="Basic" panose="02010503040500020004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65"/>
          <p:cNvSpPr txBox="1"/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500"/>
              <a:buNone/>
              <a:defRPr sz="1500">
                <a:solidFill>
                  <a:srgbClr val="5F94A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" name="Google Shape;80;p65"/>
          <p:cNvSpPr txBox="1"/>
          <p:nvPr>
            <p:ph type="dt" idx="10"/>
          </p:nvPr>
        </p:nvSpPr>
        <p:spPr>
          <a:xfrm>
            <a:off x="628650" y="10239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65"/>
          <p:cNvSpPr txBox="1"/>
          <p:nvPr>
            <p:ph type="ftr" idx="11"/>
          </p:nvPr>
        </p:nvSpPr>
        <p:spPr>
          <a:xfrm>
            <a:off x="628650" y="4767263"/>
            <a:ext cx="25879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65"/>
          <p:cNvSpPr txBox="1"/>
          <p:nvPr>
            <p:ph type="sldNum" idx="12"/>
          </p:nvPr>
        </p:nvSpPr>
        <p:spPr>
          <a:xfrm>
            <a:off x="8672600" y="2434826"/>
            <a:ext cx="471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6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66"/>
          <p:cNvSpPr txBox="1"/>
          <p:nvPr>
            <p:ph type="body" idx="1"/>
          </p:nvPr>
        </p:nvSpPr>
        <p:spPr>
          <a:xfrm>
            <a:off x="628650" y="1646885"/>
            <a:ext cx="3886200" cy="298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66"/>
          <p:cNvSpPr txBox="1"/>
          <p:nvPr>
            <p:ph type="body" idx="2"/>
          </p:nvPr>
        </p:nvSpPr>
        <p:spPr>
          <a:xfrm>
            <a:off x="4629150" y="1646885"/>
            <a:ext cx="3886200" cy="298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66"/>
          <p:cNvSpPr txBox="1"/>
          <p:nvPr>
            <p:ph type="dt" idx="10"/>
          </p:nvPr>
        </p:nvSpPr>
        <p:spPr>
          <a:xfrm>
            <a:off x="628650" y="10239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66"/>
          <p:cNvSpPr txBox="1"/>
          <p:nvPr>
            <p:ph type="ftr" idx="11"/>
          </p:nvPr>
        </p:nvSpPr>
        <p:spPr>
          <a:xfrm>
            <a:off x="628650" y="4767263"/>
            <a:ext cx="25879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66"/>
          <p:cNvSpPr txBox="1"/>
          <p:nvPr>
            <p:ph type="sldNum" idx="12"/>
          </p:nvPr>
        </p:nvSpPr>
        <p:spPr>
          <a:xfrm>
            <a:off x="8672600" y="2434826"/>
            <a:ext cx="471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7"/>
          <p:cNvSpPr txBox="1"/>
          <p:nvPr>
            <p:ph type="title"/>
          </p:nvPr>
        </p:nvSpPr>
        <p:spPr>
          <a:xfrm>
            <a:off x="629841" y="54864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67"/>
          <p:cNvSpPr txBox="1"/>
          <p:nvPr>
            <p:ph type="body" idx="1"/>
          </p:nvPr>
        </p:nvSpPr>
        <p:spPr>
          <a:xfrm>
            <a:off x="629841" y="1611848"/>
            <a:ext cx="3868340" cy="52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500"/>
              <a:buNone/>
              <a:defRPr sz="1500" b="0" i="1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93" name="Google Shape;93;p67"/>
          <p:cNvSpPr txBox="1"/>
          <p:nvPr>
            <p:ph type="body" idx="2"/>
          </p:nvPr>
        </p:nvSpPr>
        <p:spPr>
          <a:xfrm>
            <a:off x="629841" y="2182969"/>
            <a:ext cx="3868340" cy="232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200"/>
              <a:buChar char="•"/>
              <a:defRPr sz="1200"/>
            </a:lvl2pPr>
            <a:lvl3pPr marL="1371600" lvl="2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100"/>
              <a:buChar char="•"/>
              <a:defRPr sz="1100"/>
            </a:lvl3pPr>
            <a:lvl4pPr marL="1828800" lvl="3" indent="-2857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900"/>
              <a:buChar char="•"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67"/>
          <p:cNvSpPr txBox="1"/>
          <p:nvPr>
            <p:ph type="body" idx="3"/>
          </p:nvPr>
        </p:nvSpPr>
        <p:spPr>
          <a:xfrm>
            <a:off x="4629150" y="1611848"/>
            <a:ext cx="3887391" cy="52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500"/>
              <a:buNone/>
              <a:defRPr sz="1500" b="0" i="1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95" name="Google Shape;95;p67"/>
          <p:cNvSpPr txBox="1"/>
          <p:nvPr>
            <p:ph type="body" idx="4"/>
          </p:nvPr>
        </p:nvSpPr>
        <p:spPr>
          <a:xfrm>
            <a:off x="4629150" y="2182969"/>
            <a:ext cx="3887391" cy="232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200"/>
              <a:buChar char="•"/>
              <a:defRPr sz="1200"/>
            </a:lvl2pPr>
            <a:lvl3pPr marL="1371600" lvl="2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100"/>
              <a:buChar char="•"/>
              <a:defRPr sz="1100"/>
            </a:lvl3pPr>
            <a:lvl4pPr marL="1828800" lvl="3" indent="-2857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900"/>
              <a:buChar char="•"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67"/>
          <p:cNvSpPr txBox="1"/>
          <p:nvPr>
            <p:ph type="dt" idx="10"/>
          </p:nvPr>
        </p:nvSpPr>
        <p:spPr>
          <a:xfrm>
            <a:off x="628650" y="10239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67"/>
          <p:cNvSpPr txBox="1"/>
          <p:nvPr>
            <p:ph type="ftr" idx="11"/>
          </p:nvPr>
        </p:nvSpPr>
        <p:spPr>
          <a:xfrm>
            <a:off x="628650" y="4767263"/>
            <a:ext cx="25879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67"/>
          <p:cNvSpPr txBox="1"/>
          <p:nvPr>
            <p:ph type="sldNum" idx="12"/>
          </p:nvPr>
        </p:nvSpPr>
        <p:spPr>
          <a:xfrm>
            <a:off x="8672600" y="2434826"/>
            <a:ext cx="471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8"/>
          <p:cNvSpPr txBox="1"/>
          <p:nvPr>
            <p:ph type="title"/>
          </p:nvPr>
        </p:nvSpPr>
        <p:spPr>
          <a:xfrm>
            <a:off x="628650" y="54864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68"/>
          <p:cNvSpPr txBox="1"/>
          <p:nvPr>
            <p:ph type="dt" idx="10"/>
          </p:nvPr>
        </p:nvSpPr>
        <p:spPr>
          <a:xfrm>
            <a:off x="628650" y="10239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68"/>
          <p:cNvSpPr txBox="1"/>
          <p:nvPr>
            <p:ph type="ftr" idx="11"/>
          </p:nvPr>
        </p:nvSpPr>
        <p:spPr>
          <a:xfrm>
            <a:off x="628650" y="4767263"/>
            <a:ext cx="25879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68"/>
          <p:cNvSpPr txBox="1"/>
          <p:nvPr>
            <p:ph type="sldNum" idx="12"/>
          </p:nvPr>
        </p:nvSpPr>
        <p:spPr>
          <a:xfrm>
            <a:off x="8672600" y="2434826"/>
            <a:ext cx="471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9"/>
          <p:cNvSpPr txBox="1"/>
          <p:nvPr>
            <p:ph type="dt" idx="10"/>
          </p:nvPr>
        </p:nvSpPr>
        <p:spPr>
          <a:xfrm>
            <a:off x="628650" y="10239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69"/>
          <p:cNvSpPr txBox="1"/>
          <p:nvPr>
            <p:ph type="ftr" idx="11"/>
          </p:nvPr>
        </p:nvSpPr>
        <p:spPr>
          <a:xfrm>
            <a:off x="628650" y="4767263"/>
            <a:ext cx="25879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69"/>
          <p:cNvSpPr txBox="1"/>
          <p:nvPr>
            <p:ph type="sldNum" idx="12"/>
          </p:nvPr>
        </p:nvSpPr>
        <p:spPr>
          <a:xfrm>
            <a:off x="8672600" y="2434826"/>
            <a:ext cx="471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0"/>
          <p:cNvSpPr txBox="1"/>
          <p:nvPr>
            <p:ph type="title"/>
          </p:nvPr>
        </p:nvSpPr>
        <p:spPr>
          <a:xfrm>
            <a:off x="629841" y="548640"/>
            <a:ext cx="2949178" cy="175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3300"/>
              <a:buFont typeface="Basic" panose="02010503040500020004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type="body" idx="1"/>
          </p:nvPr>
        </p:nvSpPr>
        <p:spPr>
          <a:xfrm>
            <a:off x="3887391" y="548641"/>
            <a:ext cx="4629150" cy="384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500"/>
              <a:buChar char="•"/>
              <a:defRPr sz="15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100"/>
              <a:buChar char="•"/>
              <a:defRPr sz="11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1" name="Google Shape;111;p70"/>
          <p:cNvSpPr txBox="1"/>
          <p:nvPr>
            <p:ph type="body" idx="2"/>
          </p:nvPr>
        </p:nvSpPr>
        <p:spPr>
          <a:xfrm>
            <a:off x="629841" y="2571750"/>
            <a:ext cx="2949178" cy="182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500"/>
              <a:buNone/>
              <a:defRPr sz="15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2" name="Google Shape;112;p70"/>
          <p:cNvSpPr txBox="1"/>
          <p:nvPr>
            <p:ph type="dt" idx="10"/>
          </p:nvPr>
        </p:nvSpPr>
        <p:spPr>
          <a:xfrm>
            <a:off x="628650" y="10239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70"/>
          <p:cNvSpPr txBox="1"/>
          <p:nvPr>
            <p:ph type="ftr" idx="11"/>
          </p:nvPr>
        </p:nvSpPr>
        <p:spPr>
          <a:xfrm>
            <a:off x="628650" y="4767263"/>
            <a:ext cx="25879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70"/>
          <p:cNvSpPr txBox="1"/>
          <p:nvPr>
            <p:ph type="sldNum" idx="12"/>
          </p:nvPr>
        </p:nvSpPr>
        <p:spPr>
          <a:xfrm>
            <a:off x="8672600" y="2434826"/>
            <a:ext cx="471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1"/>
          <p:cNvSpPr txBox="1"/>
          <p:nvPr>
            <p:ph type="title"/>
          </p:nvPr>
        </p:nvSpPr>
        <p:spPr>
          <a:xfrm>
            <a:off x="629841" y="548640"/>
            <a:ext cx="2949178" cy="175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3300"/>
              <a:buFont typeface="Basic" panose="02010503040500020004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71"/>
          <p:cNvSpPr/>
          <p:nvPr>
            <p:ph type="pic" idx="2"/>
          </p:nvPr>
        </p:nvSpPr>
        <p:spPr>
          <a:xfrm>
            <a:off x="3887391" y="515443"/>
            <a:ext cx="4629150" cy="3880346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71"/>
          <p:cNvSpPr txBox="1"/>
          <p:nvPr>
            <p:ph type="body" idx="1"/>
          </p:nvPr>
        </p:nvSpPr>
        <p:spPr>
          <a:xfrm>
            <a:off x="629841" y="2571750"/>
            <a:ext cx="2949178" cy="182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500"/>
              <a:buNone/>
              <a:defRPr sz="15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9" name="Google Shape;119;p71"/>
          <p:cNvSpPr txBox="1"/>
          <p:nvPr>
            <p:ph type="dt" idx="10"/>
          </p:nvPr>
        </p:nvSpPr>
        <p:spPr>
          <a:xfrm>
            <a:off x="628650" y="10239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71"/>
          <p:cNvSpPr txBox="1"/>
          <p:nvPr>
            <p:ph type="ftr" idx="11"/>
          </p:nvPr>
        </p:nvSpPr>
        <p:spPr>
          <a:xfrm>
            <a:off x="628650" y="4767263"/>
            <a:ext cx="25879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71"/>
          <p:cNvSpPr txBox="1"/>
          <p:nvPr>
            <p:ph type="sldNum" idx="12"/>
          </p:nvPr>
        </p:nvSpPr>
        <p:spPr>
          <a:xfrm>
            <a:off x="8672600" y="2434826"/>
            <a:ext cx="471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72"/>
          <p:cNvSpPr txBox="1"/>
          <p:nvPr>
            <p:ph type="body" idx="1"/>
          </p:nvPr>
        </p:nvSpPr>
        <p:spPr>
          <a:xfrm rot="5400000">
            <a:off x="3138833" y="-868127"/>
            <a:ext cx="286633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72"/>
          <p:cNvSpPr txBox="1"/>
          <p:nvPr>
            <p:ph type="dt" idx="10"/>
          </p:nvPr>
        </p:nvSpPr>
        <p:spPr>
          <a:xfrm>
            <a:off x="628650" y="10239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72"/>
          <p:cNvSpPr txBox="1"/>
          <p:nvPr>
            <p:ph type="ftr" idx="11"/>
          </p:nvPr>
        </p:nvSpPr>
        <p:spPr>
          <a:xfrm>
            <a:off x="628650" y="4767263"/>
            <a:ext cx="25879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72"/>
          <p:cNvSpPr txBox="1"/>
          <p:nvPr>
            <p:ph type="sldNum" idx="12"/>
          </p:nvPr>
        </p:nvSpPr>
        <p:spPr>
          <a:xfrm>
            <a:off x="8672600" y="2434826"/>
            <a:ext cx="471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3"/>
          <p:cNvSpPr txBox="1"/>
          <p:nvPr>
            <p:ph type="title"/>
          </p:nvPr>
        </p:nvSpPr>
        <p:spPr>
          <a:xfrm rot="5400000">
            <a:off x="5512736" y="1579579"/>
            <a:ext cx="4033552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73"/>
          <p:cNvSpPr txBox="1"/>
          <p:nvPr>
            <p:ph type="body" idx="1"/>
          </p:nvPr>
        </p:nvSpPr>
        <p:spPr>
          <a:xfrm rot="5400000">
            <a:off x="1512236" y="-334946"/>
            <a:ext cx="4033552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73"/>
          <p:cNvSpPr txBox="1"/>
          <p:nvPr>
            <p:ph type="dt" idx="10"/>
          </p:nvPr>
        </p:nvSpPr>
        <p:spPr>
          <a:xfrm>
            <a:off x="628650" y="10239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73"/>
          <p:cNvSpPr txBox="1"/>
          <p:nvPr>
            <p:ph type="ftr" idx="11"/>
          </p:nvPr>
        </p:nvSpPr>
        <p:spPr>
          <a:xfrm>
            <a:off x="628650" y="4767263"/>
            <a:ext cx="25879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73"/>
          <p:cNvSpPr txBox="1"/>
          <p:nvPr>
            <p:ph type="sldNum" idx="12"/>
          </p:nvPr>
        </p:nvSpPr>
        <p:spPr>
          <a:xfrm>
            <a:off x="8672600" y="2434826"/>
            <a:ext cx="471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7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7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59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6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Google Shape;36;p6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61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61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2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6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p5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2"/>
          <p:cNvSpPr/>
          <p:nvPr/>
        </p:nvSpPr>
        <p:spPr>
          <a:xfrm>
            <a:off x="1642" y="0"/>
            <a:ext cx="9144000" cy="5143498"/>
          </a:xfrm>
          <a:prstGeom prst="rect">
            <a:avLst/>
          </a:prstGeom>
          <a:solidFill>
            <a:srgbClr val="F0EFE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5" name="Google Shape;55;p52"/>
          <p:cNvGrpSpPr/>
          <p:nvPr/>
        </p:nvGrpSpPr>
        <p:grpSpPr>
          <a:xfrm>
            <a:off x="429" y="-1"/>
            <a:ext cx="9144000" cy="5143497"/>
            <a:chOff x="572" y="-1"/>
            <a:chExt cx="12192000" cy="6857996"/>
          </a:xfrm>
        </p:grpSpPr>
        <p:cxnSp>
          <p:nvCxnSpPr>
            <p:cNvPr id="56" name="Google Shape;56;p52"/>
            <p:cNvCxnSpPr/>
            <p:nvPr/>
          </p:nvCxnSpPr>
          <p:spPr>
            <a:xfrm>
              <a:off x="1667" y="6276706"/>
              <a:ext cx="12189811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52"/>
            <p:cNvCxnSpPr/>
            <p:nvPr/>
          </p:nvCxnSpPr>
          <p:spPr>
            <a:xfrm>
              <a:off x="572" y="58087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52"/>
            <p:cNvCxnSpPr/>
            <p:nvPr/>
          </p:nvCxnSpPr>
          <p:spPr>
            <a:xfrm rot="-5400000">
              <a:off x="8134324" y="3428956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52"/>
            <p:cNvCxnSpPr/>
            <p:nvPr/>
          </p:nvCxnSpPr>
          <p:spPr>
            <a:xfrm rot="-5400000">
              <a:off x="-2794261" y="3428956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" name="Google Shape;60;p52"/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/>
              <a:ahLst/>
              <a:cxnLst/>
              <a:rect l="l" t="t" r="r" b="b"/>
              <a:pathLst>
                <a:path w="2679858" h="434911" extrusionOk="0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" name="Google Shape;61;p52"/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/>
              <a:ahLst/>
              <a:cxnLst/>
              <a:rect l="l" t="t" r="r" b="b"/>
              <a:pathLst>
                <a:path w="2679858" h="434911" extrusionOk="0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2" name="Google Shape;62;p52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3300"/>
              <a:buFont typeface="Basic" panose="02010503040500020004"/>
              <a:buNone/>
              <a:defRPr sz="3300" b="0" i="0" u="none" strike="noStrike" cap="none">
                <a:solidFill>
                  <a:srgbClr val="5F94A8"/>
                </a:solidFill>
                <a:latin typeface="Basic" panose="02010503040500020004"/>
                <a:ea typeface="Basic" panose="02010503040500020004"/>
                <a:cs typeface="Basic" panose="02010503040500020004"/>
                <a:sym typeface="Basic" panose="020105030405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" name="Google Shape;63;p52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1100"/>
              <a:buFont typeface="Arial" panose="020B0604020202020204"/>
              <a:buChar char="•"/>
              <a:defRPr sz="11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900"/>
              <a:buFont typeface="Arial" panose="020B0604020202020204"/>
              <a:buChar char="•"/>
              <a:defRPr sz="9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F94A8"/>
              </a:buClr>
              <a:buSzPts val="900"/>
              <a:buFont typeface="Arial" panose="020B0604020202020204"/>
              <a:buChar char="•"/>
              <a:defRPr sz="9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4" name="Google Shape;64;p52"/>
          <p:cNvSpPr txBox="1"/>
          <p:nvPr>
            <p:ph type="dt" idx="10"/>
          </p:nvPr>
        </p:nvSpPr>
        <p:spPr>
          <a:xfrm>
            <a:off x="628650" y="10239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6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5" name="Google Shape;65;p52"/>
          <p:cNvSpPr txBox="1"/>
          <p:nvPr>
            <p:ph type="ftr" idx="11"/>
          </p:nvPr>
        </p:nvSpPr>
        <p:spPr>
          <a:xfrm>
            <a:off x="628650" y="4767263"/>
            <a:ext cx="25879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6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6" name="Google Shape;66;p52"/>
          <p:cNvSpPr txBox="1"/>
          <p:nvPr>
            <p:ph type="sldNum" idx="12"/>
          </p:nvPr>
        </p:nvSpPr>
        <p:spPr>
          <a:xfrm>
            <a:off x="8672600" y="2434826"/>
            <a:ext cx="471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Content</a:t>
            </a:r>
            <a:endParaRPr lang="en-GB"/>
          </a:p>
        </p:txBody>
      </p:sp>
      <p:sp>
        <p:nvSpPr>
          <p:cNvPr id="156" name="Google Shape;156;p2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Introduction </a:t>
            </a:r>
            <a:endParaRPr lang="en-GB"/>
          </a:p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Structure - Sample &amp; Hold</a:t>
            </a:r>
            <a:endParaRPr lang="en-GB"/>
          </a:p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Structure - Comparator </a:t>
            </a:r>
            <a:endParaRPr lang="en-GB"/>
          </a:p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Structure - SAR(Successive approximation Register) </a:t>
            </a:r>
            <a:endParaRPr lang="en-GB"/>
          </a:p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Structure - R2R DAC </a:t>
            </a:r>
            <a:endParaRPr lang="en-GB"/>
          </a:p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Final Results and Analysis 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Comparator: Design Considerations</a:t>
            </a:r>
            <a:endParaRPr lang="en-GB"/>
          </a:p>
        </p:txBody>
      </p:sp>
      <p:sp>
        <p:nvSpPr>
          <p:cNvPr id="229" name="Google Shape;229;p12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Driven by simplicity</a:t>
            </a:r>
            <a:endParaRPr lang="en-GB"/>
          </a:p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Sensitive</a:t>
            </a:r>
            <a:endParaRPr lang="en-GB"/>
          </a:p>
          <a:p>
            <a:pPr marL="1397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	Able to sense and compare voltage differences as low as 0.004 V</a:t>
            </a:r>
            <a:endParaRPr lang="en-GB"/>
          </a:p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/>
          <p:nvPr>
            <p:ph type="title"/>
          </p:nvPr>
        </p:nvSpPr>
        <p:spPr>
          <a:xfrm>
            <a:off x="628650" y="34439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Comparator</a:t>
            </a:r>
            <a:endParaRPr lang="en-GB"/>
          </a:p>
        </p:txBody>
      </p:sp>
      <p:grpSp>
        <p:nvGrpSpPr>
          <p:cNvPr id="235" name="Google Shape;235;p13"/>
          <p:cNvGrpSpPr/>
          <p:nvPr/>
        </p:nvGrpSpPr>
        <p:grpSpPr>
          <a:xfrm>
            <a:off x="451837" y="1105696"/>
            <a:ext cx="8240326" cy="3628575"/>
            <a:chOff x="451838" y="1250075"/>
            <a:chExt cx="8240326" cy="3628575"/>
          </a:xfrm>
        </p:grpSpPr>
        <p:pic>
          <p:nvPicPr>
            <p:cNvPr id="236" name="Google Shape;236;p1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451838" y="1590425"/>
              <a:ext cx="8240326" cy="3288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13"/>
            <p:cNvSpPr/>
            <p:nvPr/>
          </p:nvSpPr>
          <p:spPr>
            <a:xfrm>
              <a:off x="6365075" y="2807650"/>
              <a:ext cx="1702200" cy="1355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8" name="Google Shape;238;p13"/>
            <p:cNvSpPr txBox="1"/>
            <p:nvPr/>
          </p:nvSpPr>
          <p:spPr>
            <a:xfrm>
              <a:off x="7564850" y="2242475"/>
              <a:ext cx="85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Buffer</a:t>
              </a: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7657075" y="2529025"/>
              <a:ext cx="300025" cy="278625"/>
            </a:xfrm>
            <a:custGeom>
              <a:avLst/>
              <a:gdLst/>
              <a:ahLst/>
              <a:cxnLst/>
              <a:rect l="l" t="t" r="r" b="b"/>
              <a:pathLst>
                <a:path w="12001" h="11145" extrusionOk="0">
                  <a:moveTo>
                    <a:pt x="12001" y="0"/>
                  </a:moveTo>
                  <a:cubicBezTo>
                    <a:pt x="10275" y="5179"/>
                    <a:pt x="5459" y="11145"/>
                    <a:pt x="0" y="1114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3689400" y="1784400"/>
              <a:ext cx="2537100" cy="3057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761200" y="1851725"/>
              <a:ext cx="1843200" cy="2990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2" name="Google Shape;242;p13"/>
            <p:cNvSpPr txBox="1"/>
            <p:nvPr/>
          </p:nvSpPr>
          <p:spPr>
            <a:xfrm>
              <a:off x="2938075" y="1250075"/>
              <a:ext cx="20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Differential Amplifier</a:t>
              </a: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3341050" y="1573100"/>
              <a:ext cx="300025" cy="278625"/>
            </a:xfrm>
            <a:custGeom>
              <a:avLst/>
              <a:gdLst/>
              <a:ahLst/>
              <a:cxnLst/>
              <a:rect l="l" t="t" r="r" b="b"/>
              <a:pathLst>
                <a:path w="12001" h="11145" extrusionOk="0">
                  <a:moveTo>
                    <a:pt x="12001" y="0"/>
                  </a:moveTo>
                  <a:cubicBezTo>
                    <a:pt x="10275" y="5179"/>
                    <a:pt x="5459" y="11145"/>
                    <a:pt x="0" y="1114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226500" y="1949125"/>
              <a:ext cx="428625" cy="174525"/>
            </a:xfrm>
            <a:custGeom>
              <a:avLst/>
              <a:gdLst/>
              <a:ahLst/>
              <a:cxnLst/>
              <a:rect l="l" t="t" r="r" b="b"/>
              <a:pathLst>
                <a:path w="17145" h="6981" extrusionOk="0">
                  <a:moveTo>
                    <a:pt x="0" y="6429"/>
                  </a:moveTo>
                  <a:cubicBezTo>
                    <a:pt x="4286" y="6429"/>
                    <a:pt x="8737" y="7606"/>
                    <a:pt x="12858" y="6429"/>
                  </a:cubicBezTo>
                  <a:cubicBezTo>
                    <a:pt x="15335" y="5721"/>
                    <a:pt x="15992" y="2303"/>
                    <a:pt x="17145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3"/>
            <p:cNvSpPr txBox="1"/>
            <p:nvPr/>
          </p:nvSpPr>
          <p:spPr>
            <a:xfrm>
              <a:off x="6001175" y="1677300"/>
              <a:ext cx="20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Push Pull Output Stage</a:t>
              </a: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46" name="Google Shape;246;p13"/>
          <p:cNvSpPr txBox="1"/>
          <p:nvPr/>
        </p:nvSpPr>
        <p:spPr>
          <a:xfrm>
            <a:off x="650356" y="1161756"/>
            <a:ext cx="45754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Sense Amplifier</a:t>
            </a:r>
            <a:endParaRPr lang="en-GB"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Comparator: Results</a:t>
            </a:r>
            <a:endParaRPr lang="en-GB"/>
          </a:p>
        </p:txBody>
      </p:sp>
      <p:sp>
        <p:nvSpPr>
          <p:cNvPr id="252" name="Google Shape;252;p14"/>
          <p:cNvSpPr txBox="1"/>
          <p:nvPr>
            <p:ph type="body" idx="1"/>
          </p:nvPr>
        </p:nvSpPr>
        <p:spPr>
          <a:xfrm>
            <a:off x="2234007" y="3112981"/>
            <a:ext cx="5117460" cy="90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253" name="Google Shape;253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05356" y="1334701"/>
            <a:ext cx="5933287" cy="326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"/>
          <p:cNvSpPr txBox="1"/>
          <p:nvPr>
            <p:ph type="title"/>
          </p:nvPr>
        </p:nvSpPr>
        <p:spPr>
          <a:xfrm>
            <a:off x="628650" y="43548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SAR(Successive approximation Register)</a:t>
            </a:r>
            <a:endParaRPr lang="en-GB"/>
          </a:p>
        </p:txBody>
      </p:sp>
      <p:sp>
        <p:nvSpPr>
          <p:cNvPr id="259" name="Google Shape;259;p15"/>
          <p:cNvSpPr txBox="1"/>
          <p:nvPr>
            <p:ph type="body" idx="1"/>
          </p:nvPr>
        </p:nvSpPr>
        <p:spPr>
          <a:xfrm>
            <a:off x="628650" y="1138583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By shifting the high signal at the upper shift register, SAR can transfer the signal from control logic to digital output.</a:t>
            </a:r>
            <a:endParaRPr lang="en-GB"/>
          </a:p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  <a:p>
            <a:pPr marL="1397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60" name="Google Shape;260;p15"/>
          <p:cNvSpPr txBox="1"/>
          <p:nvPr/>
        </p:nvSpPr>
        <p:spPr>
          <a:xfrm>
            <a:off x="628650" y="4152646"/>
            <a:ext cx="7886700" cy="66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marR="0" lvl="0" indent="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rPr>
              <a:t>The operation table of the SAR in our project.</a:t>
            </a:r>
            <a:endParaRPr lang="en-GB" sz="1400" b="0" i="0" u="none" strike="noStrike" cap="none">
              <a:solidFill>
                <a:srgbClr val="5F94A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1" name="Google Shape;261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26827" y="1871410"/>
            <a:ext cx="4690345" cy="228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"/>
          <p:cNvSpPr txBox="1"/>
          <p:nvPr>
            <p:ph type="title"/>
          </p:nvPr>
        </p:nvSpPr>
        <p:spPr>
          <a:xfrm>
            <a:off x="628649" y="545492"/>
            <a:ext cx="806846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556"/>
              <a:buNone/>
            </a:pPr>
            <a:r>
              <a:rPr lang="en-GB"/>
              <a:t>SAR(Successive approximation Register) </a:t>
            </a:r>
            <a:endParaRPr lang="en-GB"/>
          </a:p>
        </p:txBody>
      </p:sp>
      <p:sp>
        <p:nvSpPr>
          <p:cNvPr id="267" name="Google Shape;267;p16"/>
          <p:cNvSpPr txBox="1"/>
          <p:nvPr>
            <p:ph type="body" idx="1"/>
          </p:nvPr>
        </p:nvSpPr>
        <p:spPr>
          <a:xfrm>
            <a:off x="628651" y="1318922"/>
            <a:ext cx="7886700" cy="28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Our design of SAR</a:t>
            </a:r>
            <a:endParaRPr lang="en-GB"/>
          </a:p>
          <a:p>
            <a:pPr marL="1397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It consists of some D Latches. </a:t>
            </a:r>
            <a:endParaRPr lang="en-GB"/>
          </a:p>
          <a:p>
            <a:pPr marL="1397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</a:p>
        </p:txBody>
      </p:sp>
      <p:pic>
        <p:nvPicPr>
          <p:cNvPr id="268" name="Google Shape;268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23163" y="2090966"/>
            <a:ext cx="6297673" cy="2507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SAR Simulation (Shift Register)</a:t>
            </a:r>
            <a:endParaRPr lang="en-GB"/>
          </a:p>
        </p:txBody>
      </p:sp>
      <p:sp>
        <p:nvSpPr>
          <p:cNvPr id="274" name="Google Shape;274;p17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275" name="Google Shape;275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18797" y="1452095"/>
            <a:ext cx="5706406" cy="305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3300"/>
              <a:buFont typeface="Basic" panose="02010503040500020004"/>
              <a:buNone/>
            </a:pPr>
            <a:r>
              <a:rPr lang="en-GB"/>
              <a:t>DAC design objection</a:t>
            </a:r>
            <a:endParaRPr lang="en-GB"/>
          </a:p>
        </p:txBody>
      </p:sp>
      <p:sp>
        <p:nvSpPr>
          <p:cNvPr id="281" name="Google Shape;281;p18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2100"/>
              <a:buFont typeface="Noto Sans Symbols"/>
              <a:buChar char="⮚"/>
            </a:pPr>
            <a:r>
              <a:rPr lang="en-GB" sz="2100"/>
              <a:t>Convert the SAR digital signal into analog signal.</a:t>
            </a:r>
            <a:endParaRPr lang="en-GB" sz="2100"/>
          </a:p>
          <a:p>
            <a:pPr marL="177800" lvl="0" indent="-1714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2100"/>
              <a:buFont typeface="Noto Sans Symbols"/>
              <a:buChar char="⮚"/>
            </a:pPr>
            <a:r>
              <a:rPr lang="en-GB" sz="2100"/>
              <a:t>Pass the analog signal into comparator.</a:t>
            </a:r>
            <a:endParaRPr lang="en-GB" sz="2100"/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2100"/>
              <a:buNone/>
            </a:pPr>
            <a:endParaRPr sz="2100"/>
          </a:p>
        </p:txBody>
      </p:sp>
      <p:pic>
        <p:nvPicPr>
          <p:cNvPr id="282" name="Google Shape;282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428875" y="2694898"/>
            <a:ext cx="4286250" cy="1664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/>
          <p:nvPr/>
        </p:nvSpPr>
        <p:spPr>
          <a:xfrm>
            <a:off x="4474676" y="3354309"/>
            <a:ext cx="2159252" cy="93703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3300"/>
              <a:buFont typeface="Basic" panose="02010503040500020004"/>
              <a:buNone/>
            </a:pPr>
            <a:r>
              <a:rPr lang="en-GB"/>
              <a:t>R2R DAC feature</a:t>
            </a:r>
            <a:endParaRPr lang="en-GB"/>
          </a:p>
        </p:txBody>
      </p:sp>
      <p:sp>
        <p:nvSpPr>
          <p:cNvPr id="289" name="Google Shape;289;p19"/>
          <p:cNvSpPr txBox="1"/>
          <p:nvPr>
            <p:ph type="body" idx="1"/>
          </p:nvPr>
        </p:nvSpPr>
        <p:spPr>
          <a:xfrm>
            <a:off x="628650" y="1393487"/>
            <a:ext cx="7886700" cy="311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2100"/>
              <a:buFont typeface="Noto Sans Symbols"/>
              <a:buChar char="⮚"/>
            </a:pPr>
            <a:r>
              <a:rPr lang="en-GB" sz="2100"/>
              <a:t>Ladder-like configuration of the resistors</a:t>
            </a:r>
            <a:endParaRPr lang="en-GB" sz="2100"/>
          </a:p>
          <a:p>
            <a:pPr marL="177800" lvl="0" indent="-1714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2100"/>
              <a:buFont typeface="Noto Sans Symbols"/>
              <a:buChar char="⮚"/>
            </a:pPr>
            <a:r>
              <a:rPr lang="en-GB" sz="2100"/>
              <a:t>Combination with 2 value resistors</a:t>
            </a:r>
            <a:endParaRPr lang="en-GB" sz="2100"/>
          </a:p>
          <a:p>
            <a:pPr marL="177800" lvl="0" indent="-1714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2100"/>
              <a:buFont typeface="Noto Sans Symbols"/>
              <a:buChar char="⮚"/>
            </a:pPr>
            <a:r>
              <a:rPr lang="en-GB" sz="2100"/>
              <a:t>2n resistors for n bit (n-1 R, n+1 2R)</a:t>
            </a:r>
            <a:endParaRPr lang="en-GB" sz="2100"/>
          </a:p>
          <a:p>
            <a:pPr marL="177800" lvl="0" indent="-1714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2100"/>
              <a:buFont typeface="Noto Sans Symbols"/>
              <a:buChar char="⮚"/>
            </a:pPr>
            <a:r>
              <a:rPr lang="en-GB" sz="2100"/>
              <a:t>Simple design </a:t>
            </a:r>
            <a:endParaRPr lang="en-GB" sz="2100"/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2100"/>
              <a:buNone/>
            </a:pPr>
            <a:endParaRPr sz="2100"/>
          </a:p>
        </p:txBody>
      </p:sp>
      <p:pic>
        <p:nvPicPr>
          <p:cNvPr id="290" name="Google Shape;290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872034" y="2998381"/>
            <a:ext cx="3431067" cy="129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3300"/>
              <a:buFont typeface="Basic" panose="02010503040500020004"/>
              <a:buNone/>
            </a:pPr>
            <a:r>
              <a:rPr lang="en-GB"/>
              <a:t>Operation principle</a:t>
            </a:r>
            <a:endParaRPr lang="en-GB"/>
          </a:p>
        </p:txBody>
      </p:sp>
      <p:sp>
        <p:nvSpPr>
          <p:cNvPr id="296" name="Google Shape;296;p20"/>
          <p:cNvSpPr txBox="1"/>
          <p:nvPr>
            <p:ph type="body" idx="1"/>
          </p:nvPr>
        </p:nvSpPr>
        <p:spPr>
          <a:xfrm>
            <a:off x="628650" y="1382059"/>
            <a:ext cx="7886700" cy="312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Font typeface="Noto Sans Symbols"/>
              <a:buChar char="⮚"/>
            </a:pPr>
            <a:r>
              <a:rPr lang="en-GB"/>
              <a:t>Take “10100000” for example, Vref = 2.0 V  </a:t>
            </a:r>
            <a:endParaRPr lang="en-GB"/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We use Thevenin’s theorem to analyze R2R DAC circuit.</a:t>
            </a:r>
            <a:endParaRPr lang="en-GB"/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Every stage has the same equivalent resistor value (2R).</a:t>
            </a:r>
            <a:endParaRPr lang="en-GB"/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Next stage voltage will be half of front stage.</a:t>
            </a:r>
            <a:endParaRPr lang="en-GB"/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So we can calculate that “10100000” will output 1.25 V</a:t>
            </a:r>
            <a:endParaRPr lang="en-GB"/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1*1+0*0.5+1*0.25+0*0.125+…=1.25 V</a:t>
            </a:r>
            <a:endParaRPr lang="en-GB"/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297" name="Google Shape;297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50618" y="1282960"/>
            <a:ext cx="26384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50625" y="2680625"/>
            <a:ext cx="2638424" cy="14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0"/>
          <p:cNvSpPr txBox="1"/>
          <p:nvPr/>
        </p:nvSpPr>
        <p:spPr>
          <a:xfrm>
            <a:off x="5369838" y="2280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rPr>
              <a:t>General equivalent resistor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0"/>
          <p:cNvSpPr txBox="1"/>
          <p:nvPr/>
        </p:nvSpPr>
        <p:spPr>
          <a:xfrm>
            <a:off x="5369838" y="4108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rPr>
              <a:t>General equivalent voltage source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3300"/>
              <a:buFont typeface="Basic" panose="02010503040500020004"/>
              <a:buNone/>
            </a:pPr>
            <a:r>
              <a:rPr lang="en-GB"/>
              <a:t>Design schematic</a:t>
            </a:r>
            <a:endParaRPr lang="en-GB"/>
          </a:p>
        </p:txBody>
      </p:sp>
      <p:pic>
        <p:nvPicPr>
          <p:cNvPr id="306" name="Google Shape;306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02290" y="1474253"/>
            <a:ext cx="6539418" cy="305818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1"/>
          <p:cNvSpPr/>
          <p:nvPr/>
        </p:nvSpPr>
        <p:spPr>
          <a:xfrm>
            <a:off x="1364810" y="1845469"/>
            <a:ext cx="1378390" cy="959644"/>
          </a:xfrm>
          <a:prstGeom prst="rect">
            <a:avLst/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1364800" y="1474250"/>
            <a:ext cx="1102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 INV.+1SW.</a:t>
            </a:r>
            <a:endParaRPr sz="11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1 bit</a:t>
            </a:r>
            <a:endParaRPr sz="11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9" name="Google Shape;309;p21"/>
          <p:cNvSpPr/>
          <p:nvPr/>
        </p:nvSpPr>
        <p:spPr>
          <a:xfrm>
            <a:off x="1938338" y="2900363"/>
            <a:ext cx="4438650" cy="833511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3696170" y="2886075"/>
            <a:ext cx="1218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R2R system</a:t>
            </a:r>
            <a:endParaRPr sz="11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1203650" y="3847525"/>
            <a:ext cx="17007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Resistor RPN:</a:t>
            </a:r>
            <a:endParaRPr sz="10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Rsheet =1.2 kΩ/square,</a:t>
            </a:r>
            <a:endParaRPr sz="10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Square = L / W</a:t>
            </a:r>
            <a:endParaRPr sz="10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TC=-400 ppm/⁣⁡∘C</a:t>
            </a:r>
            <a:endParaRPr sz="10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Introduction</a:t>
            </a:r>
            <a:endParaRPr lang="en-GB"/>
          </a:p>
        </p:txBody>
      </p:sp>
      <p:sp>
        <p:nvSpPr>
          <p:cNvPr id="162" name="Google Shape;162;p3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457200" lvl="0" indent="-31051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ct val="100000"/>
              <a:buChar char="•"/>
            </a:pPr>
            <a:r>
              <a:rPr lang="en-GB"/>
              <a:t>An 8 bit SAR-ADC is designed with given CMOS_035 design parameters. </a:t>
            </a:r>
            <a:endParaRPr lang="en-GB"/>
          </a:p>
          <a:p>
            <a:pPr marL="4572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(0.35u CMOS process）</a:t>
            </a:r>
            <a:endParaRPr lang="en-GB"/>
          </a:p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ct val="100000"/>
              <a:buNone/>
            </a:pPr>
          </a:p>
          <a:p>
            <a:pPr marL="457200" lvl="0" indent="-31051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ct val="100000"/>
              <a:buChar char="•"/>
            </a:pPr>
            <a:r>
              <a:rPr lang="en-GB"/>
              <a:t>Design Requirements :</a:t>
            </a:r>
            <a:endParaRPr lang="en-GB"/>
          </a:p>
          <a:p>
            <a:pPr marL="482600" lvl="0" indent="-33591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Supply  Voltage : 1.8 - 3.0V</a:t>
            </a:r>
            <a:endParaRPr lang="en-GB"/>
          </a:p>
          <a:p>
            <a:pPr marL="482600" lvl="0" indent="-33591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Input  Signal : 1V full scale and 10K samples per second 			                   </a:t>
            </a:r>
            <a:endParaRPr lang="en-GB"/>
          </a:p>
          <a:p>
            <a:pPr marL="4572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Sampling Rate : 10k samples per second - each sample is 100us - each bit is 100/8 = 12.5us (max)</a:t>
            </a:r>
            <a:endParaRPr lang="en-GB"/>
          </a:p>
          <a:p>
            <a:pPr marL="482600" lvl="0" indent="-33591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 panose="020B0604020202020204"/>
              <a:buAutoNum type="arabicPeriod"/>
            </a:pPr>
            <a:r>
              <a:rPr lang="en-GB"/>
              <a:t> Input Type : Ramp (linear rise-fall) signal &amp; Steplike signal </a:t>
            </a:r>
            <a:endParaRPr lang="en-GB"/>
          </a:p>
          <a:p>
            <a:pPr marL="482600" lvl="0" indent="-33591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 panose="020B0604020202020204"/>
              <a:buAutoNum type="arabicPeriod"/>
            </a:pPr>
            <a:r>
              <a:rPr lang="en-GB"/>
              <a:t>ADC Type : SAR </a:t>
            </a:r>
            <a:endParaRPr lang="en-GB"/>
          </a:p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ct val="100000"/>
              <a:buNone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>
            <p:ph type="title"/>
          </p:nvPr>
        </p:nvSpPr>
        <p:spPr>
          <a:xfrm>
            <a:off x="628650" y="25177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Output Analysis (linear,3V VDD):</a:t>
            </a:r>
            <a:endParaRPr lang="en-GB"/>
          </a:p>
        </p:txBody>
      </p:sp>
      <p:sp>
        <p:nvSpPr>
          <p:cNvPr id="317" name="Google Shape;317;p22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318" name="Google Shape;318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94084" y="996210"/>
            <a:ext cx="7555832" cy="367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 txBox="1"/>
          <p:nvPr>
            <p:ph type="title"/>
          </p:nvPr>
        </p:nvSpPr>
        <p:spPr>
          <a:xfrm>
            <a:off x="628650" y="25177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Output Analysis (linear,3V VDD):</a:t>
            </a:r>
            <a:endParaRPr lang="en-GB"/>
          </a:p>
        </p:txBody>
      </p:sp>
      <p:sp>
        <p:nvSpPr>
          <p:cNvPr id="324" name="Google Shape;324;p23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325" name="Google Shape;325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94084" y="1055214"/>
            <a:ext cx="7555832" cy="355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/>
          <p:nvPr>
            <p:ph type="title"/>
          </p:nvPr>
        </p:nvSpPr>
        <p:spPr>
          <a:xfrm>
            <a:off x="628650" y="25177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Output Analysis (linear,1.8V VDD):</a:t>
            </a:r>
            <a:endParaRPr lang="en-GB"/>
          </a:p>
        </p:txBody>
      </p:sp>
      <p:sp>
        <p:nvSpPr>
          <p:cNvPr id="331" name="Google Shape;331;p24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332" name="Google Shape;332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94084" y="1005726"/>
            <a:ext cx="7555832" cy="358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/>
          <p:nvPr>
            <p:ph type="title"/>
          </p:nvPr>
        </p:nvSpPr>
        <p:spPr>
          <a:xfrm>
            <a:off x="628650" y="25177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Output Analysis (step,3V):</a:t>
            </a:r>
            <a:endParaRPr lang="en-GB"/>
          </a:p>
        </p:txBody>
      </p:sp>
      <p:sp>
        <p:nvSpPr>
          <p:cNvPr id="338" name="Google Shape;338;p25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339" name="Google Shape;339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33306" y="1055214"/>
            <a:ext cx="5077387" cy="355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 txBox="1"/>
          <p:nvPr>
            <p:ph type="title"/>
          </p:nvPr>
        </p:nvSpPr>
        <p:spPr>
          <a:xfrm>
            <a:off x="628650" y="25177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Output Analysis (step,1.8V):</a:t>
            </a:r>
            <a:endParaRPr lang="en-GB"/>
          </a:p>
        </p:txBody>
      </p:sp>
      <p:sp>
        <p:nvSpPr>
          <p:cNvPr id="345" name="Google Shape;345;p26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346" name="Google Shape;346;p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33243" y="1055214"/>
            <a:ext cx="7277513" cy="355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Output Analysis:</a:t>
            </a:r>
            <a:endParaRPr lang="en-GB"/>
          </a:p>
        </p:txBody>
      </p:sp>
      <p:sp>
        <p:nvSpPr>
          <p:cNvPr id="352" name="Google Shape;352;p27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353" name="Google Shape;353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7516" y="1539664"/>
            <a:ext cx="7988968" cy="2715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"/>
          <p:cNvSpPr/>
          <p:nvPr/>
        </p:nvSpPr>
        <p:spPr>
          <a:xfrm>
            <a:off x="-1" y="2"/>
            <a:ext cx="9144001" cy="51434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28"/>
          <p:cNvSpPr/>
          <p:nvPr/>
        </p:nvSpPr>
        <p:spPr>
          <a:xfrm>
            <a:off x="0" y="0"/>
            <a:ext cx="9144000" cy="51550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60" name="Google Shape;360;p28" descr="Electronic circuit board"/>
          <p:cNvPicPr preferRelativeResize="0"/>
          <p:nvPr/>
        </p:nvPicPr>
        <p:blipFill rotWithShape="1">
          <a:blip r:embed="rId1">
            <a:alphaModFix amt="40000"/>
          </a:blip>
          <a:srcRect t="15707" r="-1"/>
          <a:stretch>
            <a:fillRect/>
          </a:stretch>
        </p:blipFill>
        <p:spPr>
          <a:xfrm>
            <a:off x="15" y="8"/>
            <a:ext cx="9141699" cy="514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28"/>
          <p:cNvGrpSpPr/>
          <p:nvPr/>
        </p:nvGrpSpPr>
        <p:grpSpPr>
          <a:xfrm>
            <a:off x="471274" y="65"/>
            <a:ext cx="8199758" cy="5148223"/>
            <a:chOff x="628366" y="87"/>
            <a:chExt cx="10933011" cy="6864297"/>
          </a:xfrm>
        </p:grpSpPr>
        <p:cxnSp>
          <p:nvCxnSpPr>
            <p:cNvPr id="362" name="Google Shape;362;p28"/>
            <p:cNvCxnSpPr/>
            <p:nvPr/>
          </p:nvCxnSpPr>
          <p:spPr>
            <a:xfrm rot="-5400000">
              <a:off x="-1282750" y="3429044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" name="Google Shape;363;p28"/>
            <p:cNvCxnSpPr/>
            <p:nvPr/>
          </p:nvCxnSpPr>
          <p:spPr>
            <a:xfrm rot="-5400000">
              <a:off x="6688336" y="3429043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4" name="Google Shape;364;p28"/>
            <p:cNvCxnSpPr/>
            <p:nvPr/>
          </p:nvCxnSpPr>
          <p:spPr>
            <a:xfrm>
              <a:off x="628366" y="3413532"/>
              <a:ext cx="2585819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5" name="Google Shape;365;p28"/>
            <p:cNvSpPr/>
            <p:nvPr/>
          </p:nvSpPr>
          <p:spPr>
            <a:xfrm>
              <a:off x="3222063" y="702002"/>
              <a:ext cx="5759819" cy="6155995"/>
            </a:xfrm>
            <a:custGeom>
              <a:avLst/>
              <a:gdLst/>
              <a:ahLst/>
              <a:cxnLst/>
              <a:rect l="l" t="t" r="r" b="b"/>
              <a:pathLst>
                <a:path w="4320540" h="4617719" extrusionOk="0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66" name="Google Shape;366;p28"/>
            <p:cNvCxnSpPr/>
            <p:nvPr/>
          </p:nvCxnSpPr>
          <p:spPr>
            <a:xfrm>
              <a:off x="8974010" y="3413529"/>
              <a:ext cx="2587367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28"/>
            <p:cNvCxnSpPr/>
            <p:nvPr/>
          </p:nvCxnSpPr>
          <p:spPr>
            <a:xfrm rot="-5400000">
              <a:off x="8132421" y="3431507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28"/>
            <p:cNvCxnSpPr/>
            <p:nvPr/>
          </p:nvCxnSpPr>
          <p:spPr>
            <a:xfrm rot="-5400000">
              <a:off x="-2796164" y="3435428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9" name="Google Shape;369;p28"/>
          <p:cNvSpPr txBox="1"/>
          <p:nvPr>
            <p:ph type="ctrTitle"/>
          </p:nvPr>
        </p:nvSpPr>
        <p:spPr>
          <a:xfrm>
            <a:off x="2604710" y="1308548"/>
            <a:ext cx="3936206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</a:pPr>
            <a:r>
              <a:rPr lang="en-GB">
                <a:solidFill>
                  <a:srgbClr val="FFFFFF"/>
                </a:solidFill>
              </a:rPr>
              <a:t>8 bit SAR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DAC design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0" name="Google Shape;370;p28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/>
          <p:nvPr/>
        </p:nvSpPr>
        <p:spPr>
          <a:xfrm>
            <a:off x="-1" y="2"/>
            <a:ext cx="9144001" cy="51434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6" name="Google Shape;376;p29"/>
          <p:cNvSpPr/>
          <p:nvPr/>
        </p:nvSpPr>
        <p:spPr>
          <a:xfrm>
            <a:off x="0" y="0"/>
            <a:ext cx="9144000" cy="51550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7" name="Google Shape;377;p29" descr="Electronic circuit board"/>
          <p:cNvPicPr preferRelativeResize="0"/>
          <p:nvPr/>
        </p:nvPicPr>
        <p:blipFill rotWithShape="1">
          <a:blip r:embed="rId1">
            <a:alphaModFix amt="40000"/>
          </a:blip>
          <a:srcRect t="15707" r="-1"/>
          <a:stretch>
            <a:fillRect/>
          </a:stretch>
        </p:blipFill>
        <p:spPr>
          <a:xfrm>
            <a:off x="15" y="8"/>
            <a:ext cx="9141699" cy="514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29"/>
          <p:cNvGrpSpPr/>
          <p:nvPr/>
        </p:nvGrpSpPr>
        <p:grpSpPr>
          <a:xfrm>
            <a:off x="471274" y="65"/>
            <a:ext cx="8199758" cy="5148223"/>
            <a:chOff x="628366" y="87"/>
            <a:chExt cx="10933011" cy="6864297"/>
          </a:xfrm>
        </p:grpSpPr>
        <p:cxnSp>
          <p:nvCxnSpPr>
            <p:cNvPr id="379" name="Google Shape;379;p29"/>
            <p:cNvCxnSpPr/>
            <p:nvPr/>
          </p:nvCxnSpPr>
          <p:spPr>
            <a:xfrm rot="-5400000">
              <a:off x="-1282750" y="3429044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380;p29"/>
            <p:cNvCxnSpPr/>
            <p:nvPr/>
          </p:nvCxnSpPr>
          <p:spPr>
            <a:xfrm rot="-5400000">
              <a:off x="6688336" y="3429043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381;p29"/>
            <p:cNvCxnSpPr/>
            <p:nvPr/>
          </p:nvCxnSpPr>
          <p:spPr>
            <a:xfrm>
              <a:off x="628366" y="3413532"/>
              <a:ext cx="2585819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82" name="Google Shape;382;p29"/>
            <p:cNvSpPr/>
            <p:nvPr/>
          </p:nvSpPr>
          <p:spPr>
            <a:xfrm>
              <a:off x="3222063" y="702002"/>
              <a:ext cx="5759819" cy="6155995"/>
            </a:xfrm>
            <a:custGeom>
              <a:avLst/>
              <a:gdLst/>
              <a:ahLst/>
              <a:cxnLst/>
              <a:rect l="l" t="t" r="r" b="b"/>
              <a:pathLst>
                <a:path w="4320540" h="4617719" extrusionOk="0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83" name="Google Shape;383;p29"/>
            <p:cNvCxnSpPr/>
            <p:nvPr/>
          </p:nvCxnSpPr>
          <p:spPr>
            <a:xfrm>
              <a:off x="8974010" y="3413529"/>
              <a:ext cx="2587367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29"/>
            <p:cNvCxnSpPr/>
            <p:nvPr/>
          </p:nvCxnSpPr>
          <p:spPr>
            <a:xfrm rot="-5400000">
              <a:off x="8132421" y="3431507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p29"/>
            <p:cNvCxnSpPr/>
            <p:nvPr/>
          </p:nvCxnSpPr>
          <p:spPr>
            <a:xfrm rot="-5400000">
              <a:off x="-2796164" y="3435428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386;p29"/>
          <p:cNvSpPr txBox="1"/>
          <p:nvPr>
            <p:ph type="ctrTitle"/>
          </p:nvPr>
        </p:nvSpPr>
        <p:spPr>
          <a:xfrm>
            <a:off x="1860238" y="272554"/>
            <a:ext cx="5901845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000"/>
              <a:buNone/>
            </a:pPr>
            <a:r>
              <a:rPr lang="en-GB">
                <a:solidFill>
                  <a:srgbClr val="FFFFFF"/>
                </a:solidFill>
              </a:rPr>
              <a:t>Backup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Additional Information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87" name="Google Shape;387;p29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sp>
        <p:nvSpPr>
          <p:cNvPr id="393" name="Google Shape;393;p30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/>
          <p:nvPr>
            <p:ph type="body" idx="1"/>
          </p:nvPr>
        </p:nvSpPr>
        <p:spPr>
          <a:xfrm>
            <a:off x="311700" y="1319350"/>
            <a:ext cx="8520600" cy="3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Driven by simplicity</a:t>
            </a:r>
            <a:endParaRPr lang="en-GB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Sensitive</a:t>
            </a:r>
            <a:endParaRPr lang="en-GB"/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Able to sense and compare voltage differences as low as 0.004 V</a:t>
            </a:r>
            <a:endParaRPr sz="1600"/>
          </a:p>
        </p:txBody>
      </p:sp>
      <p:sp>
        <p:nvSpPr>
          <p:cNvPr id="399" name="Google Shape;3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GB"/>
              <a:t>Comparator: Design Considerations</a:t>
            </a:r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SAR ADC</a:t>
            </a:r>
            <a:endParaRPr lang="en-GB"/>
          </a:p>
        </p:txBody>
      </p:sp>
      <p:sp>
        <p:nvSpPr>
          <p:cNvPr id="168" name="Google Shape;168;p4"/>
          <p:cNvSpPr txBox="1"/>
          <p:nvPr>
            <p:ph type="body" idx="1"/>
          </p:nvPr>
        </p:nvSpPr>
        <p:spPr>
          <a:xfrm>
            <a:off x="615790" y="1291422"/>
            <a:ext cx="7886700" cy="66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A type of analog to digital converter - convert continuous analog waveform into a discrete digital representation using binary search through all possible quantization </a:t>
            </a:r>
            <a:endParaRPr lang="en-GB"/>
          </a:p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169" name="Google Shape;169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695963" y="1957696"/>
            <a:ext cx="3752074" cy="227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"/>
          <p:cNvSpPr txBox="1"/>
          <p:nvPr/>
        </p:nvSpPr>
        <p:spPr>
          <a:xfrm>
            <a:off x="628650" y="4152646"/>
            <a:ext cx="7886700" cy="66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marR="0" lvl="0" indent="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rPr>
              <a:t>Fig.Example of expected DAC output </a:t>
            </a:r>
            <a:endParaRPr sz="1400" b="0" i="0" u="none" strike="noStrike" cap="none">
              <a:solidFill>
                <a:srgbClr val="5F94A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GB"/>
              <a:t>Comparator</a:t>
            </a:r>
            <a:endParaRPr lang="en-GB"/>
          </a:p>
        </p:txBody>
      </p:sp>
      <p:sp>
        <p:nvSpPr>
          <p:cNvPr id="405" name="Google Shape;405;p32"/>
          <p:cNvSpPr txBox="1"/>
          <p:nvPr>
            <p:ph type="body" idx="1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8000"/>
              <a:buNone/>
            </a:pPr>
            <a:r>
              <a:rPr lang="en-GB"/>
              <a:t>Sense Amplifier</a:t>
            </a:r>
            <a:endParaRPr lang="en-GB"/>
          </a:p>
        </p:txBody>
      </p:sp>
      <p:grpSp>
        <p:nvGrpSpPr>
          <p:cNvPr id="406" name="Google Shape;406;p32"/>
          <p:cNvGrpSpPr/>
          <p:nvPr/>
        </p:nvGrpSpPr>
        <p:grpSpPr>
          <a:xfrm>
            <a:off x="451838" y="1250075"/>
            <a:ext cx="8240326" cy="3628575"/>
            <a:chOff x="451838" y="1250075"/>
            <a:chExt cx="8240326" cy="3628575"/>
          </a:xfrm>
        </p:grpSpPr>
        <p:pic>
          <p:nvPicPr>
            <p:cNvPr id="407" name="Google Shape;407;p3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451838" y="1590425"/>
              <a:ext cx="8240326" cy="3288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32"/>
            <p:cNvSpPr/>
            <p:nvPr/>
          </p:nvSpPr>
          <p:spPr>
            <a:xfrm>
              <a:off x="6365075" y="2807650"/>
              <a:ext cx="1702200" cy="1355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9" name="Google Shape;409;p32"/>
            <p:cNvSpPr txBox="1"/>
            <p:nvPr/>
          </p:nvSpPr>
          <p:spPr>
            <a:xfrm>
              <a:off x="7564850" y="2242475"/>
              <a:ext cx="85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Buffer</a:t>
              </a: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7657075" y="2529025"/>
              <a:ext cx="300025" cy="278625"/>
            </a:xfrm>
            <a:custGeom>
              <a:avLst/>
              <a:gdLst/>
              <a:ahLst/>
              <a:cxnLst/>
              <a:rect l="l" t="t" r="r" b="b"/>
              <a:pathLst>
                <a:path w="12001" h="11145" extrusionOk="0">
                  <a:moveTo>
                    <a:pt x="12001" y="0"/>
                  </a:moveTo>
                  <a:cubicBezTo>
                    <a:pt x="10275" y="5179"/>
                    <a:pt x="5459" y="11145"/>
                    <a:pt x="0" y="1114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3689400" y="1784400"/>
              <a:ext cx="2537100" cy="3057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761200" y="1851725"/>
              <a:ext cx="1843200" cy="2990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3" name="Google Shape;413;p32"/>
            <p:cNvSpPr txBox="1"/>
            <p:nvPr/>
          </p:nvSpPr>
          <p:spPr>
            <a:xfrm>
              <a:off x="2938075" y="1250075"/>
              <a:ext cx="20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Differential Amplifier</a:t>
              </a: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3341050" y="1573100"/>
              <a:ext cx="300025" cy="278625"/>
            </a:xfrm>
            <a:custGeom>
              <a:avLst/>
              <a:gdLst/>
              <a:ahLst/>
              <a:cxnLst/>
              <a:rect l="l" t="t" r="r" b="b"/>
              <a:pathLst>
                <a:path w="12001" h="11145" extrusionOk="0">
                  <a:moveTo>
                    <a:pt x="12001" y="0"/>
                  </a:moveTo>
                  <a:cubicBezTo>
                    <a:pt x="10275" y="5179"/>
                    <a:pt x="5459" y="11145"/>
                    <a:pt x="0" y="1114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6226500" y="1949125"/>
              <a:ext cx="428625" cy="174525"/>
            </a:xfrm>
            <a:custGeom>
              <a:avLst/>
              <a:gdLst/>
              <a:ahLst/>
              <a:cxnLst/>
              <a:rect l="l" t="t" r="r" b="b"/>
              <a:pathLst>
                <a:path w="17145" h="6981" extrusionOk="0">
                  <a:moveTo>
                    <a:pt x="0" y="6429"/>
                  </a:moveTo>
                  <a:cubicBezTo>
                    <a:pt x="4286" y="6429"/>
                    <a:pt x="8737" y="7606"/>
                    <a:pt x="12858" y="6429"/>
                  </a:cubicBezTo>
                  <a:cubicBezTo>
                    <a:pt x="15335" y="5721"/>
                    <a:pt x="15992" y="2303"/>
                    <a:pt x="17145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32"/>
            <p:cNvSpPr txBox="1"/>
            <p:nvPr/>
          </p:nvSpPr>
          <p:spPr>
            <a:xfrm>
              <a:off x="6001175" y="1677300"/>
              <a:ext cx="20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Push Pull Output Stage</a:t>
              </a: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GB"/>
              <a:t>Comparator: Results</a:t>
            </a:r>
            <a:endParaRPr lang="en-GB"/>
          </a:p>
        </p:txBody>
      </p:sp>
      <p:pic>
        <p:nvPicPr>
          <p:cNvPr id="422" name="Google Shape;422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97063" y="1105825"/>
            <a:ext cx="69498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/>
          <p:nvPr/>
        </p:nvSpPr>
        <p:spPr>
          <a:xfrm>
            <a:off x="495300" y="495300"/>
            <a:ext cx="6858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SAR(Successive approximation Register)</a:t>
            </a:r>
            <a:endParaRPr sz="2500" b="1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495300" y="910800"/>
            <a:ext cx="7791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By shifting the high signal at the upper shift register, SAR can transfer the signal from control logic to digital output.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429" name="Google Shape;429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90275" y="1711200"/>
            <a:ext cx="6163450" cy="29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4"/>
          <p:cNvSpPr txBox="1"/>
          <p:nvPr/>
        </p:nvSpPr>
        <p:spPr>
          <a:xfrm>
            <a:off x="1390650" y="4708900"/>
            <a:ext cx="636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operation table of the SAR in our project.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/>
          <p:nvPr/>
        </p:nvSpPr>
        <p:spPr>
          <a:xfrm>
            <a:off x="495300" y="495300"/>
            <a:ext cx="7905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SAR(Successive approximation Register) Schematic</a:t>
            </a:r>
            <a:endParaRPr sz="2500" b="1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495300" y="975600"/>
            <a:ext cx="419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Our design of SAR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consists of some D Latches. </a:t>
            </a: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37" name="Google Shape;437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825" y="1885950"/>
            <a:ext cx="7132347" cy="2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/>
        </p:nvSpPr>
        <p:spPr>
          <a:xfrm>
            <a:off x="495300" y="495300"/>
            <a:ext cx="7905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SAR Simulation (Shift Register)</a:t>
            </a:r>
            <a:endParaRPr sz="2500" b="1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443" name="Google Shape;443;p3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3888" y="1064700"/>
            <a:ext cx="7048714" cy="377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311700" y="213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GB"/>
              <a:t>Output Analysis </a:t>
            </a:r>
            <a:r>
              <a:rPr lang="en-GB" sz="2245"/>
              <a:t>(linear,3V VDD)</a:t>
            </a:r>
            <a:r>
              <a:rPr lang="en-GB"/>
              <a:t>:</a:t>
            </a:r>
            <a:endParaRPr lang="en-GB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2400" y="939050"/>
            <a:ext cx="8329694" cy="405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000"/>
              <a:buFont typeface="Arial" panose="020B0604020202020204"/>
              <a:buNone/>
            </a:pPr>
            <a:r>
              <a:rPr lang="en-GB"/>
              <a:t>Output Analysis (</a:t>
            </a:r>
            <a:r>
              <a:rPr lang="en-GB" sz="2245"/>
              <a:t>linear,3V VDD</a:t>
            </a:r>
            <a:r>
              <a:rPr lang="en-GB"/>
              <a:t>):</a:t>
            </a:r>
            <a:endParaRPr lang="en-GB"/>
          </a:p>
        </p:txBody>
      </p:sp>
      <p:pic>
        <p:nvPicPr>
          <p:cNvPr id="455" name="Google Shape;455;p3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2400" y="1170125"/>
            <a:ext cx="8120628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000"/>
              <a:buFont typeface="Arial" panose="020B0604020202020204"/>
              <a:buNone/>
            </a:pPr>
            <a:r>
              <a:rPr lang="en-GB"/>
              <a:t>Output Analysis </a:t>
            </a:r>
            <a:r>
              <a:rPr lang="en-GB" sz="2245"/>
              <a:t>(linear,1.8V VDD)</a:t>
            </a:r>
            <a:r>
              <a:rPr lang="en-GB"/>
              <a:t>:</a:t>
            </a:r>
            <a:endParaRPr lang="en-GB"/>
          </a:p>
        </p:txBody>
      </p:sp>
      <p:pic>
        <p:nvPicPr>
          <p:cNvPr id="461" name="Google Shape;461;p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7375" y="1170125"/>
            <a:ext cx="804923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/>
          <p:nvPr>
            <p:ph type="title"/>
          </p:nvPr>
        </p:nvSpPr>
        <p:spPr>
          <a:xfrm>
            <a:off x="311700" y="213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GB"/>
              <a:t>Output Analysis(step,3V):</a:t>
            </a:r>
            <a:endParaRPr lang="en-GB"/>
          </a:p>
        </p:txBody>
      </p:sp>
      <p:pic>
        <p:nvPicPr>
          <p:cNvPr id="467" name="Google Shape;467;p4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17525" y="929000"/>
            <a:ext cx="6708950" cy="40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000"/>
              <a:buFont typeface="Arial" panose="020B0604020202020204"/>
              <a:buNone/>
            </a:pPr>
            <a:r>
              <a:rPr lang="en-GB"/>
              <a:t>Output Analysis(step,1.8V):</a:t>
            </a:r>
            <a:endParaRPr lang="en-GB"/>
          </a:p>
        </p:txBody>
      </p:sp>
      <p:pic>
        <p:nvPicPr>
          <p:cNvPr id="473" name="Google Shape;473;p4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1413" y="1160075"/>
            <a:ext cx="782118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Overall Structure</a:t>
            </a:r>
            <a:endParaRPr lang="en-GB"/>
          </a:p>
        </p:txBody>
      </p:sp>
      <p:pic>
        <p:nvPicPr>
          <p:cNvPr id="176" name="Google Shape;176;p5"/>
          <p:cNvPicPr preferRelativeResize="0"/>
          <p:nvPr/>
        </p:nvPicPr>
        <p:blipFill rotWithShape="1">
          <a:blip r:embed="rId1"/>
          <a:srcRect r="8959"/>
          <a:stretch>
            <a:fillRect/>
          </a:stretch>
        </p:blipFill>
        <p:spPr>
          <a:xfrm>
            <a:off x="1533166" y="1326527"/>
            <a:ext cx="6077667" cy="309799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/>
        </p:nvSpPr>
        <p:spPr>
          <a:xfrm>
            <a:off x="7351744" y="3171469"/>
            <a:ext cx="1422695" cy="66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marR="0" lvl="0" indent="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5F94A8"/>
                </a:solidFill>
                <a:latin typeface="Avenir"/>
                <a:ea typeface="Avenir"/>
                <a:cs typeface="Avenir"/>
                <a:sym typeface="Avenir"/>
              </a:rPr>
              <a:t>Digital Output</a:t>
            </a:r>
            <a:endParaRPr lang="en-GB" sz="1400" b="0" i="0" u="none" strike="noStrike" cap="none">
              <a:solidFill>
                <a:srgbClr val="5F94A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000"/>
              <a:buFont typeface="Arial" panose="020B0604020202020204"/>
              <a:buNone/>
            </a:pPr>
            <a:r>
              <a:rPr lang="en-GB"/>
              <a:t>Output Analysis:</a:t>
            </a:r>
            <a:endParaRPr lang="en-GB"/>
          </a:p>
        </p:txBody>
      </p:sp>
      <p:pic>
        <p:nvPicPr>
          <p:cNvPr id="479" name="Google Shape;479;p4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2400" y="1170125"/>
            <a:ext cx="8839201" cy="300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/>
          <p:nvPr>
            <p:ph type="title"/>
          </p:nvPr>
        </p:nvSpPr>
        <p:spPr>
          <a:xfrm>
            <a:off x="15095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GB"/>
              <a:t>Backup / Additional Information</a:t>
            </a:r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2400" y="574325"/>
            <a:ext cx="8839199" cy="413847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4"/>
          <p:cNvSpPr txBox="1"/>
          <p:nvPr/>
        </p:nvSpPr>
        <p:spPr>
          <a:xfrm>
            <a:off x="723300" y="301375"/>
            <a:ext cx="23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 Latch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/>
              <a:t>D Latch</a:t>
            </a:r>
            <a:endParaRPr lang="en-GB" sz="1400"/>
          </a:p>
        </p:txBody>
      </p:sp>
      <p:sp>
        <p:nvSpPr>
          <p:cNvPr id="496" name="Google Shape;496;p45"/>
          <p:cNvSpPr txBox="1"/>
          <p:nvPr/>
        </p:nvSpPr>
        <p:spPr>
          <a:xfrm>
            <a:off x="884075" y="1960588"/>
            <a:ext cx="3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97" name="Google Shape;497;p45"/>
          <p:cNvPicPr preferRelativeResize="0"/>
          <p:nvPr/>
        </p:nvPicPr>
        <p:blipFill rotWithShape="1">
          <a:blip r:embed="rId1"/>
          <a:srcRect l="17772" t="2248" r="13313"/>
          <a:stretch>
            <a:fillRect/>
          </a:stretch>
        </p:blipFill>
        <p:spPr>
          <a:xfrm>
            <a:off x="2843151" y="1659166"/>
            <a:ext cx="1248075" cy="7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5"/>
          <p:cNvPicPr preferRelativeResize="0"/>
          <p:nvPr/>
        </p:nvPicPr>
        <p:blipFill rotWithShape="1">
          <a:blip r:embed="rId2"/>
          <a:srcRect l="5666" t="14601" r="61982" b="23630"/>
          <a:stretch>
            <a:fillRect/>
          </a:stretch>
        </p:blipFill>
        <p:spPr>
          <a:xfrm>
            <a:off x="1367800" y="1749625"/>
            <a:ext cx="701949" cy="82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45"/>
          <p:cNvCxnSpPr/>
          <p:nvPr/>
        </p:nvCxnSpPr>
        <p:spPr>
          <a:xfrm>
            <a:off x="2109650" y="21699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0" name="Google Shape;500;p45"/>
          <p:cNvSpPr txBox="1"/>
          <p:nvPr/>
        </p:nvSpPr>
        <p:spPr>
          <a:xfrm>
            <a:off x="1408125" y="2481337"/>
            <a:ext cx="6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CLK’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1" name="Google Shape;501;p45"/>
          <p:cNvSpPr txBox="1"/>
          <p:nvPr/>
        </p:nvSpPr>
        <p:spPr>
          <a:xfrm>
            <a:off x="2492150" y="1138350"/>
            <a:ext cx="70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02" name="Google Shape;502;p45"/>
          <p:cNvCxnSpPr/>
          <p:nvPr/>
        </p:nvCxnSpPr>
        <p:spPr>
          <a:xfrm>
            <a:off x="2843150" y="1598900"/>
            <a:ext cx="0" cy="282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3" name="Google Shape;503;p45"/>
          <p:cNvPicPr preferRelativeResize="0"/>
          <p:nvPr/>
        </p:nvPicPr>
        <p:blipFill rotWithShape="1">
          <a:blip r:embed="rId2"/>
          <a:srcRect l="5666" t="14601" r="61982" b="23630"/>
          <a:stretch>
            <a:fillRect/>
          </a:stretch>
        </p:blipFill>
        <p:spPr>
          <a:xfrm>
            <a:off x="4862225" y="1616938"/>
            <a:ext cx="701949" cy="82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45"/>
          <p:cNvCxnSpPr/>
          <p:nvPr/>
        </p:nvCxnSpPr>
        <p:spPr>
          <a:xfrm>
            <a:off x="4091225" y="2028013"/>
            <a:ext cx="77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5" name="Google Shape;505;p45"/>
          <p:cNvPicPr preferRelativeResize="0"/>
          <p:nvPr/>
        </p:nvPicPr>
        <p:blipFill rotWithShape="1">
          <a:blip r:embed="rId1"/>
          <a:srcRect l="17772" t="2248" r="13313"/>
          <a:stretch>
            <a:fillRect/>
          </a:stretch>
        </p:blipFill>
        <p:spPr>
          <a:xfrm>
            <a:off x="6250426" y="1518450"/>
            <a:ext cx="1248075" cy="73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45"/>
          <p:cNvCxnSpPr/>
          <p:nvPr/>
        </p:nvCxnSpPr>
        <p:spPr>
          <a:xfrm>
            <a:off x="5564175" y="2027988"/>
            <a:ext cx="77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7" name="Google Shape;507;p45"/>
          <p:cNvSpPr txBox="1"/>
          <p:nvPr/>
        </p:nvSpPr>
        <p:spPr>
          <a:xfrm>
            <a:off x="5889375" y="1138350"/>
            <a:ext cx="8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RESET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08" name="Google Shape;508;p45"/>
          <p:cNvCxnSpPr/>
          <p:nvPr/>
        </p:nvCxnSpPr>
        <p:spPr>
          <a:xfrm>
            <a:off x="6250425" y="1468221"/>
            <a:ext cx="0" cy="282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9" name="Google Shape;509;p45"/>
          <p:cNvCxnSpPr/>
          <p:nvPr/>
        </p:nvCxnSpPr>
        <p:spPr>
          <a:xfrm>
            <a:off x="7498500" y="1877217"/>
            <a:ext cx="77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0" name="Google Shape;510;p45"/>
          <p:cNvCxnSpPr/>
          <p:nvPr/>
        </p:nvCxnSpPr>
        <p:spPr>
          <a:xfrm>
            <a:off x="7966400" y="1898675"/>
            <a:ext cx="0" cy="185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1" name="Google Shape;511;p45"/>
          <p:cNvCxnSpPr/>
          <p:nvPr/>
        </p:nvCxnSpPr>
        <p:spPr>
          <a:xfrm>
            <a:off x="7373700" y="3757175"/>
            <a:ext cx="59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2" name="Google Shape;512;p45"/>
          <p:cNvPicPr preferRelativeResize="0"/>
          <p:nvPr/>
        </p:nvPicPr>
        <p:blipFill rotWithShape="1">
          <a:blip r:embed="rId1"/>
          <a:srcRect l="17772" t="2248" r="13313"/>
          <a:stretch>
            <a:fillRect/>
          </a:stretch>
        </p:blipFill>
        <p:spPr>
          <a:xfrm rot="10800000">
            <a:off x="6600150" y="3529000"/>
            <a:ext cx="773550" cy="7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 txBox="1"/>
          <p:nvPr/>
        </p:nvSpPr>
        <p:spPr>
          <a:xfrm>
            <a:off x="7373700" y="3866450"/>
            <a:ext cx="70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14" name="Google Shape;514;p45"/>
          <p:cNvCxnSpPr/>
          <p:nvPr/>
        </p:nvCxnSpPr>
        <p:spPr>
          <a:xfrm>
            <a:off x="5816575" y="2059400"/>
            <a:ext cx="0" cy="186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5" name="Google Shape;515;p45"/>
          <p:cNvCxnSpPr>
            <a:endCxn id="512" idx="3"/>
          </p:cNvCxnSpPr>
          <p:nvPr/>
        </p:nvCxnSpPr>
        <p:spPr>
          <a:xfrm>
            <a:off x="6291150" y="3897825"/>
            <a:ext cx="309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6" name="Google Shape;516;p45"/>
          <p:cNvSpPr txBox="1"/>
          <p:nvPr/>
        </p:nvSpPr>
        <p:spPr>
          <a:xfrm>
            <a:off x="4902550" y="2439075"/>
            <a:ext cx="6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CLK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17" name="Google Shape;517;p45"/>
          <p:cNvCxnSpPr/>
          <p:nvPr/>
        </p:nvCxnSpPr>
        <p:spPr>
          <a:xfrm>
            <a:off x="4542450" y="2028025"/>
            <a:ext cx="0" cy="185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8" name="Google Shape;518;p45"/>
          <p:cNvPicPr preferRelativeResize="0"/>
          <p:nvPr/>
        </p:nvPicPr>
        <p:blipFill rotWithShape="1">
          <a:blip r:embed="rId1"/>
          <a:srcRect l="17772" t="2248" r="13313"/>
          <a:stretch>
            <a:fillRect/>
          </a:stretch>
        </p:blipFill>
        <p:spPr>
          <a:xfrm rot="10800000">
            <a:off x="3320476" y="3649542"/>
            <a:ext cx="1248075" cy="7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5"/>
          <p:cNvSpPr txBox="1"/>
          <p:nvPr/>
        </p:nvSpPr>
        <p:spPr>
          <a:xfrm>
            <a:off x="4568550" y="3987000"/>
            <a:ext cx="8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RESET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20" name="Google Shape;520;p45"/>
          <p:cNvPicPr preferRelativeResize="0"/>
          <p:nvPr/>
        </p:nvPicPr>
        <p:blipFill rotWithShape="1">
          <a:blip r:embed="rId2"/>
          <a:srcRect l="5666" t="14601" r="61982" b="23630"/>
          <a:stretch>
            <a:fillRect/>
          </a:stretch>
        </p:blipFill>
        <p:spPr>
          <a:xfrm>
            <a:off x="5816575" y="3486750"/>
            <a:ext cx="701949" cy="8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5"/>
          <p:cNvSpPr txBox="1"/>
          <p:nvPr/>
        </p:nvSpPr>
        <p:spPr>
          <a:xfrm>
            <a:off x="5939775" y="4308887"/>
            <a:ext cx="6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CLK’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22" name="Google Shape;522;p45"/>
          <p:cNvPicPr preferRelativeResize="0"/>
          <p:nvPr/>
        </p:nvPicPr>
        <p:blipFill rotWithShape="1">
          <a:blip r:embed="rId2"/>
          <a:srcRect l="5666" t="14601" r="61982" b="23630"/>
          <a:stretch>
            <a:fillRect/>
          </a:stretch>
        </p:blipFill>
        <p:spPr>
          <a:xfrm>
            <a:off x="2618525" y="3607313"/>
            <a:ext cx="701949" cy="8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 txBox="1"/>
          <p:nvPr/>
        </p:nvSpPr>
        <p:spPr>
          <a:xfrm>
            <a:off x="2658850" y="4429450"/>
            <a:ext cx="6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CLK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24" name="Google Shape;524;p45"/>
          <p:cNvCxnSpPr>
            <a:endCxn id="522" idx="1"/>
          </p:cNvCxnSpPr>
          <p:nvPr/>
        </p:nvCxnSpPr>
        <p:spPr>
          <a:xfrm>
            <a:off x="2618525" y="2189875"/>
            <a:ext cx="0" cy="182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GB"/>
              <a:t>D Latch </a:t>
            </a:r>
            <a:endParaRPr lang="en-GB"/>
          </a:p>
        </p:txBody>
      </p:sp>
      <p:sp>
        <p:nvSpPr>
          <p:cNvPr id="530" name="Google Shape;530;p4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</a:p>
        </p:txBody>
      </p:sp>
      <p:pic>
        <p:nvPicPr>
          <p:cNvPr id="531" name="Google Shape;531;p4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1700" y="1106200"/>
            <a:ext cx="8520600" cy="40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GB"/>
              <a:t>Input (delayed)</a:t>
            </a:r>
            <a:endParaRPr lang="en-GB"/>
          </a:p>
        </p:txBody>
      </p:sp>
      <p:pic>
        <p:nvPicPr>
          <p:cNvPr id="537" name="Google Shape;537;p4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56550" y="1150050"/>
            <a:ext cx="71295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GB"/>
              <a:t>Input (delayed)</a:t>
            </a:r>
            <a:endParaRPr lang="en-GB"/>
          </a:p>
        </p:txBody>
      </p:sp>
      <p:pic>
        <p:nvPicPr>
          <p:cNvPr id="543" name="Google Shape;543;p48"/>
          <p:cNvPicPr preferRelativeResize="0"/>
          <p:nvPr/>
        </p:nvPicPr>
        <p:blipFill rotWithShape="1">
          <a:blip r:embed="rId1"/>
          <a:srcRect b="6006"/>
          <a:stretch>
            <a:fillRect/>
          </a:stretch>
        </p:blipFill>
        <p:spPr>
          <a:xfrm>
            <a:off x="1077700" y="1017725"/>
            <a:ext cx="7081598" cy="37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000"/>
              <a:buFont typeface="Arial" panose="020B0604020202020204"/>
              <a:buNone/>
            </a:pPr>
            <a:r>
              <a:rPr lang="en-GB"/>
              <a:t>Input (delayed)</a:t>
            </a:r>
            <a:endParaRPr lang="en-GB"/>
          </a:p>
        </p:txBody>
      </p:sp>
      <p:pic>
        <p:nvPicPr>
          <p:cNvPr id="549" name="Google Shape;549;p4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4750" y="1160075"/>
            <a:ext cx="76231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Sample and Hold</a:t>
            </a:r>
            <a:endParaRPr lang="en-GB"/>
          </a:p>
        </p:txBody>
      </p:sp>
      <p:sp>
        <p:nvSpPr>
          <p:cNvPr id="183" name="Google Shape;183;p7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Circuit samples an analog signal and stores the result in memory element until the next sampling instant</a:t>
            </a:r>
            <a:endParaRPr lang="en-GB"/>
          </a:p>
        </p:txBody>
      </p:sp>
      <p:grpSp>
        <p:nvGrpSpPr>
          <p:cNvPr id="184" name="Google Shape;184;p7"/>
          <p:cNvGrpSpPr/>
          <p:nvPr/>
        </p:nvGrpSpPr>
        <p:grpSpPr>
          <a:xfrm>
            <a:off x="2173240" y="2281964"/>
            <a:ext cx="4797520" cy="2105265"/>
            <a:chOff x="2173240" y="2281964"/>
            <a:chExt cx="4797520" cy="2105265"/>
          </a:xfrm>
        </p:grpSpPr>
        <p:pic>
          <p:nvPicPr>
            <p:cNvPr id="185" name="Google Shape;185;p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2173240" y="2281964"/>
              <a:ext cx="4797520" cy="21052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7"/>
            <p:cNvSpPr/>
            <p:nvPr/>
          </p:nvSpPr>
          <p:spPr>
            <a:xfrm>
              <a:off x="2978950" y="2400300"/>
              <a:ext cx="996600" cy="535800"/>
            </a:xfrm>
            <a:prstGeom prst="rect">
              <a:avLst/>
            </a:prstGeom>
            <a:solidFill>
              <a:srgbClr val="F0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2978950" y="3302800"/>
              <a:ext cx="996600" cy="535800"/>
            </a:xfrm>
            <a:prstGeom prst="rect">
              <a:avLst/>
            </a:prstGeom>
            <a:solidFill>
              <a:srgbClr val="F0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Sample and Hold: Schematic</a:t>
            </a:r>
            <a:endParaRPr lang="en-GB"/>
          </a:p>
        </p:txBody>
      </p:sp>
      <p:grpSp>
        <p:nvGrpSpPr>
          <p:cNvPr id="193" name="Google Shape;193;p8"/>
          <p:cNvGrpSpPr/>
          <p:nvPr/>
        </p:nvGrpSpPr>
        <p:grpSpPr>
          <a:xfrm>
            <a:off x="2155710" y="1642056"/>
            <a:ext cx="4970901" cy="2714266"/>
            <a:chOff x="1746975" y="1017725"/>
            <a:chExt cx="5811767" cy="3820974"/>
          </a:xfrm>
        </p:grpSpPr>
        <p:pic>
          <p:nvPicPr>
            <p:cNvPr id="194" name="Google Shape;194;p8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746975" y="1017725"/>
              <a:ext cx="5650048" cy="38209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195" name="Google Shape;195;p8"/>
            <p:cNvSpPr/>
            <p:nvPr/>
          </p:nvSpPr>
          <p:spPr>
            <a:xfrm>
              <a:off x="2796775" y="1082275"/>
              <a:ext cx="1050000" cy="1982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4047000" y="2571750"/>
              <a:ext cx="903600" cy="1564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5568575" y="3236125"/>
              <a:ext cx="903600" cy="760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8" name="Google Shape;198;p8"/>
            <p:cNvSpPr txBox="1"/>
            <p:nvPr/>
          </p:nvSpPr>
          <p:spPr>
            <a:xfrm>
              <a:off x="4136225" y="1022928"/>
              <a:ext cx="1904080" cy="519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Inverter for clock bar</a:t>
              </a: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3836200" y="1393025"/>
              <a:ext cx="300025" cy="278625"/>
            </a:xfrm>
            <a:custGeom>
              <a:avLst/>
              <a:gdLst/>
              <a:ahLst/>
              <a:cxnLst/>
              <a:rect l="l" t="t" r="r" b="b"/>
              <a:pathLst>
                <a:path w="12001" h="11145" extrusionOk="0">
                  <a:moveTo>
                    <a:pt x="12001" y="0"/>
                  </a:moveTo>
                  <a:cubicBezTo>
                    <a:pt x="10275" y="5179"/>
                    <a:pt x="5459" y="11145"/>
                    <a:pt x="0" y="1114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8"/>
            <p:cNvSpPr txBox="1"/>
            <p:nvPr/>
          </p:nvSpPr>
          <p:spPr>
            <a:xfrm>
              <a:off x="4950600" y="2111270"/>
              <a:ext cx="1942501" cy="519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Transmission Gate</a:t>
              </a: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4692400" y="2351437"/>
              <a:ext cx="305850" cy="220325"/>
            </a:xfrm>
            <a:custGeom>
              <a:avLst/>
              <a:gdLst/>
              <a:ahLst/>
              <a:cxnLst/>
              <a:rect l="l" t="t" r="r" b="b"/>
              <a:pathLst>
                <a:path w="12234" h="8813" extrusionOk="0">
                  <a:moveTo>
                    <a:pt x="12234" y="240"/>
                  </a:moveTo>
                  <a:cubicBezTo>
                    <a:pt x="8495" y="240"/>
                    <a:pt x="4081" y="-718"/>
                    <a:pt x="1090" y="1526"/>
                  </a:cubicBezTo>
                  <a:cubicBezTo>
                    <a:pt x="-853" y="2984"/>
                    <a:pt x="322" y="6509"/>
                    <a:pt x="1090" y="8813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8"/>
            <p:cNvSpPr txBox="1"/>
            <p:nvPr/>
          </p:nvSpPr>
          <p:spPr>
            <a:xfrm>
              <a:off x="5089673" y="4268700"/>
              <a:ext cx="2469069" cy="519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MOSFET for Capacitance</a:t>
              </a: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448132" y="3996925"/>
              <a:ext cx="227825" cy="261175"/>
            </a:xfrm>
            <a:custGeom>
              <a:avLst/>
              <a:gdLst/>
              <a:ahLst/>
              <a:cxnLst/>
              <a:rect l="l" t="t" r="r" b="b"/>
              <a:pathLst>
                <a:path w="9113" h="10447" extrusionOk="0">
                  <a:moveTo>
                    <a:pt x="9113" y="0"/>
                  </a:moveTo>
                  <a:cubicBezTo>
                    <a:pt x="6170" y="841"/>
                    <a:pt x="2248" y="992"/>
                    <a:pt x="674" y="3616"/>
                  </a:cubicBezTo>
                  <a:cubicBezTo>
                    <a:pt x="-529" y="5622"/>
                    <a:pt x="-57" y="10447"/>
                    <a:pt x="2282" y="10447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Sample and Hold: Design Process</a:t>
            </a:r>
            <a:endParaRPr lang="en-GB"/>
          </a:p>
        </p:txBody>
      </p:sp>
      <p:sp>
        <p:nvSpPr>
          <p:cNvPr id="209" name="Google Shape;209;p9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Conventional Open-Loop Architecture</a:t>
            </a:r>
            <a:endParaRPr lang="en-GB"/>
          </a:p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Simple</a:t>
            </a:r>
            <a:endParaRPr lang="en-GB"/>
          </a:p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High speed</a:t>
            </a:r>
            <a:endParaRPr lang="en-GB"/>
          </a:p>
          <a:p>
            <a:pPr marL="1397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Excluded Input and Output Buffer</a:t>
            </a:r>
            <a:endParaRPr lang="en-GB"/>
          </a:p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Input signal is stable</a:t>
            </a:r>
            <a:endParaRPr lang="en-GB"/>
          </a:p>
          <a:p>
            <a: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Char char="•"/>
            </a:pPr>
            <a:r>
              <a:rPr lang="en-GB"/>
              <a:t>Did not see any degradation in simulation</a:t>
            </a:r>
            <a:endParaRPr lang="en-GB"/>
          </a:p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Sample and Hold: Results</a:t>
            </a:r>
            <a:endParaRPr lang="en-GB"/>
          </a:p>
        </p:txBody>
      </p:sp>
      <p:sp>
        <p:nvSpPr>
          <p:cNvPr id="215" name="Google Shape;215;p10"/>
          <p:cNvSpPr txBox="1"/>
          <p:nvPr>
            <p:ph type="body" idx="1"/>
          </p:nvPr>
        </p:nvSpPr>
        <p:spPr>
          <a:xfrm>
            <a:off x="2784022" y="2447213"/>
            <a:ext cx="4251702" cy="122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216" name="Google Shape;216;p1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41613" y="1470075"/>
            <a:ext cx="6260773" cy="298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type="title"/>
          </p:nvPr>
        </p:nvSpPr>
        <p:spPr>
          <a:xfrm>
            <a:off x="628650" y="54549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  <a:r>
              <a:rPr lang="en-GB"/>
              <a:t>Comparator</a:t>
            </a:r>
            <a:endParaRPr lang="en-GB"/>
          </a:p>
        </p:txBody>
      </p:sp>
      <p:sp>
        <p:nvSpPr>
          <p:cNvPr id="222" name="Google Shape;222;p11"/>
          <p:cNvSpPr txBox="1"/>
          <p:nvPr>
            <p:ph type="body" idx="1"/>
          </p:nvPr>
        </p:nvSpPr>
        <p:spPr>
          <a:xfrm>
            <a:off x="628650" y="1642056"/>
            <a:ext cx="7886700" cy="286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Circuit compares two input voltages and outputs either a ‘1’ or a ‘0’ depending on which is larger.</a:t>
            </a:r>
            <a:endParaRPr lang="en-GB"/>
          </a:p>
          <a:p>
            <a: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94A8"/>
              </a:buClr>
              <a:buSzPts val="1400"/>
              <a:buNone/>
            </a:pPr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87015" y="2184627"/>
            <a:ext cx="4369970" cy="241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ch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8FA1CD"/>
      </a:accent1>
      <a:accent2>
        <a:srgbClr val="77ABC2"/>
      </a:accent2>
      <a:accent3>
        <a:srgbClr val="78ACA6"/>
      </a:accent3>
      <a:accent4>
        <a:srgbClr val="6DB18D"/>
      </a:accent4>
      <a:accent5>
        <a:srgbClr val="77B07A"/>
      </a:accent5>
      <a:accent6>
        <a:srgbClr val="83AE6B"/>
      </a:accent6>
      <a:hlink>
        <a:srgbClr val="918158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3662</Words>
  <Application>WPS Presentation</Application>
  <PresentationFormat/>
  <Paragraphs>231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Arial</vt:lpstr>
      <vt:lpstr>宋体</vt:lpstr>
      <vt:lpstr>Wingdings</vt:lpstr>
      <vt:lpstr>Arial</vt:lpstr>
      <vt:lpstr>Avenir</vt:lpstr>
      <vt:lpstr>Segoe Print</vt:lpstr>
      <vt:lpstr>Basic</vt:lpstr>
      <vt:lpstr>微软雅黑</vt:lpstr>
      <vt:lpstr>Arial Unicode MS</vt:lpstr>
      <vt:lpstr>Noto Sans Symbols</vt:lpstr>
      <vt:lpstr>Times New Roman</vt:lpstr>
      <vt:lpstr>Simple Light</vt:lpstr>
      <vt:lpstr>ArchVTI</vt:lpstr>
      <vt:lpstr>Content</vt:lpstr>
      <vt:lpstr>Introduction</vt:lpstr>
      <vt:lpstr>SAR ADC</vt:lpstr>
      <vt:lpstr>Overall Structure</vt:lpstr>
      <vt:lpstr>Sample and Hold</vt:lpstr>
      <vt:lpstr>Sample and Hold: Schematic</vt:lpstr>
      <vt:lpstr>Sample and Hold: Design Process</vt:lpstr>
      <vt:lpstr>Sample and Hold: Results</vt:lpstr>
      <vt:lpstr>Comparator</vt:lpstr>
      <vt:lpstr>Comparator: Design Considerations</vt:lpstr>
      <vt:lpstr>Comparator</vt:lpstr>
      <vt:lpstr>Comparator: Results</vt:lpstr>
      <vt:lpstr>SAR(Successive approximation Register)</vt:lpstr>
      <vt:lpstr>SAR(Successive approximation Register) </vt:lpstr>
      <vt:lpstr>SAR Simulation (Shift Register)</vt:lpstr>
      <vt:lpstr>DAC design objection</vt:lpstr>
      <vt:lpstr>R2R DAC feature</vt:lpstr>
      <vt:lpstr>Operation principle</vt:lpstr>
      <vt:lpstr>Design schematic</vt:lpstr>
      <vt:lpstr>Output Analysis (linear,3V VDD):</vt:lpstr>
      <vt:lpstr>Output Analysis (linear,3V VDD):</vt:lpstr>
      <vt:lpstr>Output Analysis (linear,1.8V VDD):</vt:lpstr>
      <vt:lpstr>Output Analysis (step,3V):</vt:lpstr>
      <vt:lpstr>Output Analysis (step,1.8V):</vt:lpstr>
      <vt:lpstr>Output Analysis:</vt:lpstr>
      <vt:lpstr>8 bit SAR DAC design</vt:lpstr>
      <vt:lpstr>Backup  Additional Information</vt:lpstr>
      <vt:lpstr>PowerPoint 演示文稿</vt:lpstr>
      <vt:lpstr>Comparator: Design Considerations</vt:lpstr>
      <vt:lpstr>Comparator</vt:lpstr>
      <vt:lpstr>Comparator: Results</vt:lpstr>
      <vt:lpstr>PowerPoint 演示文稿</vt:lpstr>
      <vt:lpstr>PowerPoint 演示文稿</vt:lpstr>
      <vt:lpstr>PowerPoint 演示文稿</vt:lpstr>
      <vt:lpstr>Output Analysis (linear,3V VDD):</vt:lpstr>
      <vt:lpstr>Output Analysis (linear,3V VDD):</vt:lpstr>
      <vt:lpstr>Output Analysis (linear,1.8V VDD):</vt:lpstr>
      <vt:lpstr>Output Analysis(step,3V):</vt:lpstr>
      <vt:lpstr>Output Analysis(step,1.8V):</vt:lpstr>
      <vt:lpstr>Output Analysis:</vt:lpstr>
      <vt:lpstr>Backup / Additional Information</vt:lpstr>
      <vt:lpstr>PowerPoint 演示文稿</vt:lpstr>
      <vt:lpstr>D Latch</vt:lpstr>
      <vt:lpstr>D Latch </vt:lpstr>
      <vt:lpstr>Input (delayed)</vt:lpstr>
      <vt:lpstr>Input (delayed)</vt:lpstr>
      <vt:lpstr>Input (delayed)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</dc:title>
  <dc:creator/>
  <cp:lastModifiedBy>Xuezhi</cp:lastModifiedBy>
  <cp:revision>1</cp:revision>
  <dcterms:created xsi:type="dcterms:W3CDTF">2022-12-18T12:39:21Z</dcterms:created>
  <dcterms:modified xsi:type="dcterms:W3CDTF">2022-12-18T12:39:21Z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6FA3B8B2B7554EE8B0D7E4CCE66B1407</vt:lpwstr>
  </property>
  <property fmtid="{D5CDD505-2E9C-101B-9397-08002B2CF9AE}" pid="3" name="KSOProductBuildVer">
    <vt:lpwstr>1033-11.2.0.11417</vt:lpwstr>
  </property>
</Properties>
</file>